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"/>
  </p:notesMasterIdLst>
  <p:sldIdLst>
    <p:sldId id="256" r:id="rId3"/>
    <p:sldId id="263" r:id="rId4"/>
    <p:sldId id="264" r:id="rId5"/>
    <p:sldId id="269" r:id="rId6"/>
    <p:sldId id="265" r:id="rId7"/>
    <p:sldId id="294" r:id="rId8"/>
    <p:sldId id="277" r:id="rId9"/>
    <p:sldId id="279" r:id="rId10"/>
    <p:sldId id="280" r:id="rId11"/>
    <p:sldId id="296" r:id="rId12"/>
    <p:sldId id="297" r:id="rId13"/>
    <p:sldId id="298" r:id="rId14"/>
    <p:sldId id="295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hidden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44" autoAdjust="0"/>
    <p:restoredTop sz="87391" autoAdjust="0"/>
  </p:normalViewPr>
  <p:slideViewPr>
    <p:cSldViewPr>
      <p:cViewPr>
        <p:scale>
          <a:sx n="100" d="100"/>
          <a:sy n="100" d="100"/>
        </p:scale>
        <p:origin x="-13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1506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Cohort WKCE 2011-2012 Data</a:t>
            </a:r>
          </a:p>
          <a:p>
            <a:pPr>
              <a:defRPr/>
            </a:pPr>
            <a:r>
              <a:rPr lang="en-US"/>
              <a:t>Evaluating/Extending Text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Sheet1!$B$3</c:f>
              <c:strCache>
                <c:ptCount val="1"/>
                <c:pt idx="0">
                  <c:v>2011</c:v>
                </c:pt>
              </c:strCache>
            </c:strRef>
          </c:tx>
          <c:invertIfNegative val="0"/>
          <c:cat>
            <c:strRef>
              <c:f>Sheet1!$A$4:$A$7</c:f>
              <c:strCache>
                <c:ptCount val="4"/>
                <c:pt idx="0">
                  <c:v>3rd-4th</c:v>
                </c:pt>
                <c:pt idx="1">
                  <c:v>4th-5th</c:v>
                </c:pt>
                <c:pt idx="2">
                  <c:v>5th-6th</c:v>
                </c:pt>
                <c:pt idx="3">
                  <c:v>6th-7th</c:v>
                </c:pt>
              </c:strCache>
            </c:strRef>
          </c:cat>
          <c:val>
            <c:numRef>
              <c:f>Sheet1!$B$4:$B$7</c:f>
              <c:numCache>
                <c:formatCode>0%</c:formatCode>
                <c:ptCount val="4"/>
                <c:pt idx="0">
                  <c:v>0.48</c:v>
                </c:pt>
                <c:pt idx="1">
                  <c:v>0.61</c:v>
                </c:pt>
                <c:pt idx="2">
                  <c:v>0.68</c:v>
                </c:pt>
                <c:pt idx="3">
                  <c:v>0.73</c:v>
                </c:pt>
              </c:numCache>
            </c:numRef>
          </c:val>
        </c:ser>
        <c:ser>
          <c:idx val="1"/>
          <c:order val="1"/>
          <c:tx>
            <c:strRef>
              <c:f>Sheet1!$C$3</c:f>
              <c:strCache>
                <c:ptCount val="1"/>
                <c:pt idx="0">
                  <c:v>2012</c:v>
                </c:pt>
              </c:strCache>
            </c:strRef>
          </c:tx>
          <c:invertIfNegative val="0"/>
          <c:cat>
            <c:strRef>
              <c:f>Sheet1!$A$4:$A$7</c:f>
              <c:strCache>
                <c:ptCount val="4"/>
                <c:pt idx="0">
                  <c:v>3rd-4th</c:v>
                </c:pt>
                <c:pt idx="1">
                  <c:v>4th-5th</c:v>
                </c:pt>
                <c:pt idx="2">
                  <c:v>5th-6th</c:v>
                </c:pt>
                <c:pt idx="3">
                  <c:v>6th-7th</c:v>
                </c:pt>
              </c:strCache>
            </c:strRef>
          </c:cat>
          <c:val>
            <c:numRef>
              <c:f>Sheet1!$C$4:$C$7</c:f>
              <c:numCache>
                <c:formatCode>0%</c:formatCode>
                <c:ptCount val="4"/>
                <c:pt idx="0">
                  <c:v>0.55000000000000004</c:v>
                </c:pt>
                <c:pt idx="1">
                  <c:v>0.56999999999999995</c:v>
                </c:pt>
                <c:pt idx="2">
                  <c:v>0.71</c:v>
                </c:pt>
                <c:pt idx="3">
                  <c:v>0.7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0520448"/>
        <c:axId val="50521984"/>
      </c:barChart>
      <c:lineChart>
        <c:grouping val="standard"/>
        <c:varyColors val="0"/>
        <c:ser>
          <c:idx val="2"/>
          <c:order val="2"/>
          <c:tx>
            <c:strRef>
              <c:f>Sheet1!$D$3</c:f>
              <c:strCache>
                <c:ptCount val="1"/>
                <c:pt idx="0">
                  <c:v>Target</c:v>
                </c:pt>
              </c:strCache>
            </c:strRef>
          </c:tx>
          <c:cat>
            <c:strRef>
              <c:f>Sheet1!$A$4:$A$7</c:f>
              <c:strCache>
                <c:ptCount val="4"/>
                <c:pt idx="0">
                  <c:v>3rd-4th</c:v>
                </c:pt>
                <c:pt idx="1">
                  <c:v>4th-5th</c:v>
                </c:pt>
                <c:pt idx="2">
                  <c:v>5th-6th</c:v>
                </c:pt>
                <c:pt idx="3">
                  <c:v>6th-7th</c:v>
                </c:pt>
              </c:strCache>
            </c:strRef>
          </c:cat>
          <c:val>
            <c:numRef>
              <c:f>Sheet1!$D$4:$D$7</c:f>
              <c:numCache>
                <c:formatCode>0%</c:formatCode>
                <c:ptCount val="4"/>
                <c:pt idx="0">
                  <c:v>0.53</c:v>
                </c:pt>
                <c:pt idx="1">
                  <c:v>0.66</c:v>
                </c:pt>
                <c:pt idx="2">
                  <c:v>0.73</c:v>
                </c:pt>
                <c:pt idx="3">
                  <c:v>0.78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0520448"/>
        <c:axId val="50521984"/>
      </c:lineChart>
      <c:catAx>
        <c:axId val="50520448"/>
        <c:scaling>
          <c:orientation val="minMax"/>
        </c:scaling>
        <c:delete val="0"/>
        <c:axPos val="b"/>
        <c:majorTickMark val="none"/>
        <c:minorTickMark val="none"/>
        <c:tickLblPos val="nextTo"/>
        <c:crossAx val="50521984"/>
        <c:crosses val="autoZero"/>
        <c:auto val="1"/>
        <c:lblAlgn val="ctr"/>
        <c:lblOffset val="100"/>
        <c:noMultiLvlLbl val="0"/>
      </c:catAx>
      <c:valAx>
        <c:axId val="50521984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Percentage Increase</a:t>
                </a:r>
              </a:p>
            </c:rich>
          </c:tx>
          <c:layout/>
          <c:overlay val="0"/>
        </c:title>
        <c:numFmt formatCode="0%" sourceLinked="1"/>
        <c:majorTickMark val="none"/>
        <c:minorTickMark val="none"/>
        <c:tickLblPos val="nextTo"/>
        <c:crossAx val="50520448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b="0"/>
            </a:pPr>
            <a:r>
              <a:rPr lang="en-US" b="0"/>
              <a:t>2012-13 Fall-Spring MAP</a:t>
            </a:r>
            <a:endParaRPr lang="en-US" sz="1800" b="0" i="0" u="none" strike="noStrike" baseline="0">
              <a:effectLst/>
            </a:endParaRPr>
          </a:p>
          <a:p>
            <a:pPr>
              <a:defRPr b="0"/>
            </a:pPr>
            <a:r>
              <a:rPr lang="en-US" sz="1800" b="0" i="0" u="none" strike="noStrike" baseline="0">
                <a:effectLst/>
              </a:rPr>
              <a:t>Growth Data</a:t>
            </a:r>
            <a:endParaRPr lang="en-US" b="0"/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Sheet1!$B$22</c:f>
              <c:strCache>
                <c:ptCount val="1"/>
                <c:pt idx="0">
                  <c:v>Met Targeted Growth</c:v>
                </c:pt>
              </c:strCache>
            </c:strRef>
          </c:tx>
          <c:invertIfNegative val="0"/>
          <c:cat>
            <c:strRef>
              <c:f>Sheet1!$A$23:$A$30</c:f>
              <c:strCache>
                <c:ptCount val="8"/>
                <c:pt idx="0">
                  <c:v>Kdg</c:v>
                </c:pt>
                <c:pt idx="1">
                  <c:v>1st</c:v>
                </c:pt>
                <c:pt idx="2">
                  <c:v>2nd</c:v>
                </c:pt>
                <c:pt idx="3">
                  <c:v>3rd</c:v>
                </c:pt>
                <c:pt idx="4">
                  <c:v>4th</c:v>
                </c:pt>
                <c:pt idx="5">
                  <c:v>5th</c:v>
                </c:pt>
                <c:pt idx="6">
                  <c:v>6th</c:v>
                </c:pt>
                <c:pt idx="7">
                  <c:v>CD Total</c:v>
                </c:pt>
              </c:strCache>
            </c:strRef>
          </c:cat>
          <c:val>
            <c:numRef>
              <c:f>Sheet1!$B$23:$B$30</c:f>
              <c:numCache>
                <c:formatCode>0%</c:formatCode>
                <c:ptCount val="8"/>
                <c:pt idx="1">
                  <c:v>0.7</c:v>
                </c:pt>
                <c:pt idx="2">
                  <c:v>0.61</c:v>
                </c:pt>
                <c:pt idx="3">
                  <c:v>0.59</c:v>
                </c:pt>
                <c:pt idx="4">
                  <c:v>0.57999999999999996</c:v>
                </c:pt>
                <c:pt idx="5">
                  <c:v>0.62</c:v>
                </c:pt>
                <c:pt idx="6">
                  <c:v>0.66</c:v>
                </c:pt>
                <c:pt idx="7">
                  <c:v>0.62666666666666671</c:v>
                </c:pt>
              </c:numCache>
            </c:numRef>
          </c:val>
        </c:ser>
        <c:ser>
          <c:idx val="2"/>
          <c:order val="2"/>
          <c:tx>
            <c:v>75% Target</c:v>
          </c:tx>
          <c:invertIfNegative val="0"/>
          <c:cat>
            <c:strRef>
              <c:f>Sheet1!$A$23:$A$30</c:f>
              <c:strCache>
                <c:ptCount val="8"/>
                <c:pt idx="0">
                  <c:v>Kdg</c:v>
                </c:pt>
                <c:pt idx="1">
                  <c:v>1st</c:v>
                </c:pt>
                <c:pt idx="2">
                  <c:v>2nd</c:v>
                </c:pt>
                <c:pt idx="3">
                  <c:v>3rd</c:v>
                </c:pt>
                <c:pt idx="4">
                  <c:v>4th</c:v>
                </c:pt>
                <c:pt idx="5">
                  <c:v>5th</c:v>
                </c:pt>
                <c:pt idx="6">
                  <c:v>6th</c:v>
                </c:pt>
                <c:pt idx="7">
                  <c:v>CD Total</c:v>
                </c:pt>
              </c:strCache>
            </c:strRef>
          </c:cat>
          <c:val>
            <c:numRef>
              <c:f>Sheet1!$D$23:$D$30</c:f>
              <c:numCache>
                <c:formatCode>0%</c:formatCode>
                <c:ptCount val="8"/>
                <c:pt idx="1">
                  <c:v>0.3</c:v>
                </c:pt>
                <c:pt idx="2">
                  <c:v>0.36</c:v>
                </c:pt>
                <c:pt idx="3">
                  <c:v>0.25</c:v>
                </c:pt>
                <c:pt idx="4">
                  <c:v>0.28999999999999998</c:v>
                </c:pt>
                <c:pt idx="5">
                  <c:v>0.15</c:v>
                </c:pt>
                <c:pt idx="6">
                  <c:v>0.14000000000000001</c:v>
                </c:pt>
                <c:pt idx="7">
                  <c:v>0.24833333333333329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8001664"/>
        <c:axId val="78012416"/>
      </c:barChart>
      <c:lineChart>
        <c:grouping val="standard"/>
        <c:varyColors val="0"/>
        <c:ser>
          <c:idx val="1"/>
          <c:order val="1"/>
          <c:tx>
            <c:strRef>
              <c:f>Sheet1!$D$22</c:f>
              <c:strCache>
                <c:ptCount val="1"/>
                <c:pt idx="0">
                  <c:v>Increased Growth</c:v>
                </c:pt>
              </c:strCache>
            </c:strRef>
          </c:tx>
          <c:cat>
            <c:strRef>
              <c:f>Sheet1!$A$23:$A$30</c:f>
              <c:strCache>
                <c:ptCount val="8"/>
                <c:pt idx="0">
                  <c:v>Kdg</c:v>
                </c:pt>
                <c:pt idx="1">
                  <c:v>1st</c:v>
                </c:pt>
                <c:pt idx="2">
                  <c:v>2nd</c:v>
                </c:pt>
                <c:pt idx="3">
                  <c:v>3rd</c:v>
                </c:pt>
                <c:pt idx="4">
                  <c:v>4th</c:v>
                </c:pt>
                <c:pt idx="5">
                  <c:v>5th</c:v>
                </c:pt>
                <c:pt idx="6">
                  <c:v>6th</c:v>
                </c:pt>
                <c:pt idx="7">
                  <c:v>CD Total</c:v>
                </c:pt>
              </c:strCache>
            </c:strRef>
          </c:cat>
          <c:val>
            <c:numRef>
              <c:f>Sheet1!$C$23:$C$30</c:f>
              <c:numCache>
                <c:formatCode>0%</c:formatCode>
                <c:ptCount val="8"/>
                <c:pt idx="1">
                  <c:v>0.75</c:v>
                </c:pt>
                <c:pt idx="2">
                  <c:v>0.75</c:v>
                </c:pt>
                <c:pt idx="3">
                  <c:v>0.75</c:v>
                </c:pt>
                <c:pt idx="4">
                  <c:v>0.75</c:v>
                </c:pt>
                <c:pt idx="5">
                  <c:v>0.75</c:v>
                </c:pt>
                <c:pt idx="6">
                  <c:v>0.75</c:v>
                </c:pt>
                <c:pt idx="7">
                  <c:v>0.75</c:v>
                </c:pt>
              </c:numCache>
            </c:numRef>
          </c:val>
          <c:smooth val="0"/>
        </c:ser>
        <c:ser>
          <c:idx val="3"/>
          <c:order val="3"/>
          <c:tx>
            <c:v>25% Growth</c:v>
          </c:tx>
          <c:cat>
            <c:strRef>
              <c:f>Sheet1!$A$23:$A$30</c:f>
              <c:strCache>
                <c:ptCount val="8"/>
                <c:pt idx="0">
                  <c:v>Kdg</c:v>
                </c:pt>
                <c:pt idx="1">
                  <c:v>1st</c:v>
                </c:pt>
                <c:pt idx="2">
                  <c:v>2nd</c:v>
                </c:pt>
                <c:pt idx="3">
                  <c:v>3rd</c:v>
                </c:pt>
                <c:pt idx="4">
                  <c:v>4th</c:v>
                </c:pt>
                <c:pt idx="5">
                  <c:v>5th</c:v>
                </c:pt>
                <c:pt idx="6">
                  <c:v>6th</c:v>
                </c:pt>
                <c:pt idx="7">
                  <c:v>CD Total</c:v>
                </c:pt>
              </c:strCache>
            </c:strRef>
          </c:cat>
          <c:val>
            <c:numRef>
              <c:f>Sheet1!$E$23:$E$30</c:f>
              <c:numCache>
                <c:formatCode>0%</c:formatCode>
                <c:ptCount val="8"/>
                <c:pt idx="1">
                  <c:v>0.25</c:v>
                </c:pt>
                <c:pt idx="2">
                  <c:v>0.25</c:v>
                </c:pt>
                <c:pt idx="3">
                  <c:v>0.25</c:v>
                </c:pt>
                <c:pt idx="4">
                  <c:v>0.25</c:v>
                </c:pt>
                <c:pt idx="5">
                  <c:v>0.25</c:v>
                </c:pt>
                <c:pt idx="6">
                  <c:v>0.25</c:v>
                </c:pt>
                <c:pt idx="7">
                  <c:v>0.25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8001664"/>
        <c:axId val="78012416"/>
      </c:lineChart>
      <c:catAx>
        <c:axId val="78001664"/>
        <c:scaling>
          <c:orientation val="minMax"/>
        </c:scaling>
        <c:delete val="0"/>
        <c:axPos val="b"/>
        <c:majorTickMark val="none"/>
        <c:minorTickMark val="none"/>
        <c:tickLblPos val="nextTo"/>
        <c:crossAx val="78012416"/>
        <c:crosses val="autoZero"/>
        <c:auto val="1"/>
        <c:lblAlgn val="ctr"/>
        <c:lblOffset val="100"/>
        <c:noMultiLvlLbl val="0"/>
      </c:catAx>
      <c:valAx>
        <c:axId val="78012416"/>
        <c:scaling>
          <c:orientation val="minMax"/>
          <c:max val="0.8"/>
          <c:min val="0"/>
        </c:scaling>
        <c:delete val="0"/>
        <c:axPos val="l"/>
        <c:majorGridlines/>
        <c:numFmt formatCode="0%" sourceLinked="0"/>
        <c:majorTickMark val="none"/>
        <c:minorTickMark val="none"/>
        <c:tickLblPos val="nextTo"/>
        <c:crossAx val="78001664"/>
        <c:crosses val="autoZero"/>
        <c:crossBetween val="between"/>
        <c:majorUnit val="0.1"/>
        <c:minorUnit val="2.0000000000000004E-2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CD RR Benchmark</a:t>
            </a:r>
            <a:r>
              <a:rPr lang="en-US" baseline="0"/>
              <a:t> Data</a:t>
            </a:r>
          </a:p>
          <a:p>
            <a:pPr>
              <a:defRPr/>
            </a:pPr>
            <a:r>
              <a:rPr lang="en-US" baseline="0"/>
              <a:t>2012-13</a:t>
            </a:r>
            <a:endParaRPr lang="en-US"/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v>Grade Level</c:v>
          </c:tx>
          <c:invertIfNegative val="0"/>
          <c:cat>
            <c:strRef>
              <c:f>Sheet1!$A$33:$A$36</c:f>
              <c:strCache>
                <c:ptCount val="4"/>
                <c:pt idx="0">
                  <c:v>Kdg</c:v>
                </c:pt>
                <c:pt idx="1">
                  <c:v>1st</c:v>
                </c:pt>
                <c:pt idx="2">
                  <c:v>2nd</c:v>
                </c:pt>
                <c:pt idx="3">
                  <c:v>3rd</c:v>
                </c:pt>
              </c:strCache>
            </c:strRef>
          </c:cat>
          <c:val>
            <c:numRef>
              <c:f>Sheet1!$B$33:$B$36</c:f>
              <c:numCache>
                <c:formatCode>0%</c:formatCode>
                <c:ptCount val="4"/>
                <c:pt idx="1">
                  <c:v>0.96</c:v>
                </c:pt>
                <c:pt idx="2">
                  <c:v>0.93</c:v>
                </c:pt>
                <c:pt idx="3">
                  <c:v>0.91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9560192"/>
        <c:axId val="49643904"/>
        <c:axId val="0"/>
      </c:bar3DChart>
      <c:catAx>
        <c:axId val="49560192"/>
        <c:scaling>
          <c:orientation val="minMax"/>
        </c:scaling>
        <c:delete val="0"/>
        <c:axPos val="b"/>
        <c:majorTickMark val="none"/>
        <c:minorTickMark val="none"/>
        <c:tickLblPos val="nextTo"/>
        <c:crossAx val="49643904"/>
        <c:crosses val="autoZero"/>
        <c:auto val="1"/>
        <c:lblAlgn val="ctr"/>
        <c:lblOffset val="100"/>
        <c:noMultiLvlLbl val="0"/>
      </c:catAx>
      <c:valAx>
        <c:axId val="49643904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Percentage</a:t>
                </a:r>
                <a:r>
                  <a:rPr lang="en-US" baseline="0"/>
                  <a:t> of Students</a:t>
                </a:r>
                <a:endParaRPr lang="en-US"/>
              </a:p>
            </c:rich>
          </c:tx>
          <c:layout>
            <c:manualLayout>
              <c:xMode val="edge"/>
              <c:yMode val="edge"/>
              <c:x val="5.8796587926509186E-2"/>
              <c:y val="0.32124999999999998"/>
            </c:manualLayout>
          </c:layout>
          <c:overlay val="0"/>
        </c:title>
        <c:numFmt formatCode="0%" sourceLinked="0"/>
        <c:majorTickMark val="none"/>
        <c:minorTickMark val="none"/>
        <c:tickLblPos val="nextTo"/>
        <c:crossAx val="49560192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B90CEB-96A8-40F5-B0D3-6752DE7BC3B1}" type="datetimeFigureOut">
              <a:rPr lang="en-US" smtClean="0"/>
              <a:pPr/>
              <a:t>5/26/2013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9CD658-2DDB-4C59-B0DD-D95C9D5DA7A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591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C5226D6-7CD6-FF40-AF14-857AEE71C1C8}" type="slidenum">
              <a:rPr lang="en-US">
                <a:solidFill>
                  <a:prstClr val="black"/>
                </a:solidFill>
                <a:ea typeface="ＭＳ Ｐゴシック" charset="-128"/>
                <a:cs typeface="ＭＳ Ｐゴシック" charset="-128"/>
              </a:rPr>
              <a:pPr/>
              <a:t>2</a:t>
            </a:fld>
            <a:endParaRPr lang="en-US">
              <a:solidFill>
                <a:prstClr val="black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ea typeface="ＭＳ Ｐゴシック" charset="-128"/>
                <a:cs typeface="ＭＳ Ｐゴシック" charset="-128"/>
              </a:rPr>
              <a:t>Karen</a:t>
            </a:r>
            <a:endParaRPr lang="en-US" dirty="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Steph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9CD658-2DDB-4C59-B0DD-D95C9D5DA7AA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Steph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9CD658-2DDB-4C59-B0DD-D95C9D5DA7AA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Tina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9CD658-2DDB-4C59-B0DD-D95C9D5DA7AA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Karen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9CD658-2DDB-4C59-B0DD-D95C9D5DA7AA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Karen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9CD658-2DDB-4C59-B0DD-D95C9D5DA7AA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Karen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9CD658-2DDB-4C59-B0DD-D95C9D5DA7AA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Karen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9CD658-2DDB-4C59-B0DD-D95C9D5DA7AA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800" dirty="0" smtClean="0">
                <a:solidFill>
                  <a:srgbClr val="FF0000"/>
                </a:solidFill>
              </a:rPr>
              <a:t>Karen</a:t>
            </a:r>
            <a:endParaRPr lang="en-US" sz="1800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9CD658-2DDB-4C59-B0DD-D95C9D5DA7AA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Grace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9CD658-2DDB-4C59-B0DD-D95C9D5DA7AA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955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Steph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9CD658-2DDB-4C59-B0DD-D95C9D5DA7AA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Steph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9CD658-2DDB-4C59-B0DD-D95C9D5DA7AA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11129-853F-4761-800E-5FC759BCE9EE}" type="datetimeFigureOut">
              <a:rPr lang="en-US" smtClean="0"/>
              <a:pPr/>
              <a:t>5/26/2013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7620F-DEED-4E49-9C33-B6D8AC97FA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017955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11129-853F-4761-800E-5FC759BCE9EE}" type="datetimeFigureOut">
              <a:rPr lang="en-US" smtClean="0"/>
              <a:pPr/>
              <a:t>5/26/2013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7620F-DEED-4E49-9C33-B6D8AC97FA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375878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11129-853F-4761-800E-5FC759BCE9EE}" type="datetimeFigureOut">
              <a:rPr lang="en-US" smtClean="0"/>
              <a:pPr/>
              <a:t>5/26/2013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7620F-DEED-4E49-9C33-B6D8AC97FA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006995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9BB610-DE99-2A44-AFDC-A14CD4F9545A}" type="datetimeFigureOut">
              <a:rPr lang="en-US"/>
              <a:pPr/>
              <a:t>5/26/2013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C9118B-1957-CB49-BE72-BB2B9C94066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391142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D664850-88A2-E542-B89D-7941B05DF9F1}" type="datetimeFigureOut">
              <a:rPr lang="en-US"/>
              <a:pPr/>
              <a:t>5/26/2013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9B0C23-36B4-8342-9D2A-255A9188A00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16204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85A36C-892A-FB4E-9966-9AE219CC7943}" type="datetimeFigureOut">
              <a:rPr lang="en-US"/>
              <a:pPr/>
              <a:t>5/26/2013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E65CF0-033D-954D-9C39-C631B5CD79D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456689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DAC0FF-C954-5E41-9E56-9F664A2B52BD}" type="datetimeFigureOut">
              <a:rPr lang="en-US"/>
              <a:pPr/>
              <a:t>5/26/2013</a:t>
            </a:fld>
            <a:endParaRPr lang="en-US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2C4F2F-D6F0-2E4D-8CA9-AE2AB5A912A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368280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D35DCF-04A3-D546-A2E6-5C7F91FA94F4}" type="datetimeFigureOut">
              <a:rPr lang="en-US"/>
              <a:pPr/>
              <a:t>5/26/2013</a:t>
            </a:fld>
            <a:endParaRPr lang="en-US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7D1A87-0BB2-6142-9346-371180AD779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78546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47488BB-44B9-6F48-B561-E4DCDC6ADB2B}" type="datetimeFigureOut">
              <a:rPr lang="en-US"/>
              <a:pPr/>
              <a:t>5/26/2013</a:t>
            </a:fld>
            <a:endParaRPr lang="en-US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66A232-5432-EB46-AE69-4D539072E69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216593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F6FD6DD-DB65-AD40-A594-62F4B69FEB04}" type="datetimeFigureOut">
              <a:rPr lang="en-US"/>
              <a:pPr/>
              <a:t>5/26/2013</a:t>
            </a:fld>
            <a:endParaRPr lang="en-US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C47DA6-C778-4F4A-9196-4FB0ADA2614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289008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79C68D5-D91D-7348-9EC1-DDF6E2AEAC16}" type="datetimeFigureOut">
              <a:rPr lang="en-US"/>
              <a:pPr/>
              <a:t>5/26/2013</a:t>
            </a:fld>
            <a:endParaRPr lang="en-US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24A52B-FE87-0240-AAF7-984EA0A0A1E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84785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11129-853F-4761-800E-5FC759BCE9EE}" type="datetimeFigureOut">
              <a:rPr lang="en-US" smtClean="0"/>
              <a:pPr/>
              <a:t>5/26/2013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7620F-DEED-4E49-9C33-B6D8AC97FA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590501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BEA1323-B99A-3147-8CE6-1C9488FF59C6}" type="datetimeFigureOut">
              <a:rPr lang="en-US"/>
              <a:pPr/>
              <a:t>5/26/2013</a:t>
            </a:fld>
            <a:endParaRPr lang="en-US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F1607C-E406-774F-A338-B93B480C16F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907994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089F604-CA2C-964A-B91C-E8043BAAFD10}" type="datetimeFigureOut">
              <a:rPr lang="en-US"/>
              <a:pPr/>
              <a:t>5/26/2013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A8FF86-2013-7546-B2C7-BBFB9EF5786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752311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E21A7A2-086F-7942-AB24-238175ABEEBE}" type="datetimeFigureOut">
              <a:rPr lang="en-US"/>
              <a:pPr/>
              <a:t>5/26/2013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0E7538-FB5D-6845-8FA7-04D54CCE1A1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200609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11129-853F-4761-800E-5FC759BCE9EE}" type="datetimeFigureOut">
              <a:rPr lang="en-US" smtClean="0"/>
              <a:pPr/>
              <a:t>5/26/2013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7620F-DEED-4E49-9C33-B6D8AC97FA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180508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11129-853F-4761-800E-5FC759BCE9EE}" type="datetimeFigureOut">
              <a:rPr lang="en-US" smtClean="0"/>
              <a:pPr/>
              <a:t>5/26/2013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7620F-DEED-4E49-9C33-B6D8AC97FA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654182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11129-853F-4761-800E-5FC759BCE9EE}" type="datetimeFigureOut">
              <a:rPr lang="en-US" smtClean="0"/>
              <a:pPr/>
              <a:t>5/26/2013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7620F-DEED-4E49-9C33-B6D8AC97FA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06692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11129-853F-4761-800E-5FC759BCE9EE}" type="datetimeFigureOut">
              <a:rPr lang="en-US" smtClean="0"/>
              <a:pPr/>
              <a:t>5/26/2013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7620F-DEED-4E49-9C33-B6D8AC97FA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280215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11129-853F-4761-800E-5FC759BCE9EE}" type="datetimeFigureOut">
              <a:rPr lang="en-US" smtClean="0"/>
              <a:pPr/>
              <a:t>5/26/2013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7620F-DEED-4E49-9C33-B6D8AC97FA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947872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11129-853F-4761-800E-5FC759BCE9EE}" type="datetimeFigureOut">
              <a:rPr lang="en-US" smtClean="0"/>
              <a:pPr/>
              <a:t>5/26/2013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7620F-DEED-4E49-9C33-B6D8AC97FA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760686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11129-853F-4761-800E-5FC759BCE9EE}" type="datetimeFigureOut">
              <a:rPr lang="en-US" smtClean="0"/>
              <a:pPr/>
              <a:t>5/26/2013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7620F-DEED-4E49-9C33-B6D8AC97FA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569866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311129-853F-4761-800E-5FC759BCE9EE}" type="datetimeFigureOut">
              <a:rPr lang="en-US" smtClean="0"/>
              <a:pPr/>
              <a:t>5/26/2013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E7620F-DEED-4E49-9C33-B6D8AC97FA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376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 style du titre</a:t>
            </a:r>
            <a:endParaRPr lang="en-US"/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5C80E48-8942-4B4B-9F62-DF828073C741}" type="datetimeFigureOut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5/26/2013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DDF8200-6BC2-2046-BF6C-DACF06DF4F8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12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7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937" y="380999"/>
            <a:ext cx="8229600" cy="6167967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990600" y="3810000"/>
            <a:ext cx="7772400" cy="1470025"/>
          </a:xfrm>
        </p:spPr>
        <p:txBody>
          <a:bodyPr/>
          <a:lstStyle/>
          <a:p>
            <a:r>
              <a:rPr lang="en-US" dirty="0" smtClean="0">
                <a:solidFill>
                  <a:schemeClr val="bg2">
                    <a:lumMod val="10000"/>
                  </a:schemeClr>
                </a:solidFill>
                <a:latin typeface="Trebuchet MS"/>
                <a:cs typeface="Trebuchet MS"/>
              </a:rPr>
              <a:t>Country Dale Elementary</a:t>
            </a:r>
            <a:endParaRPr lang="en-US" dirty="0">
              <a:solidFill>
                <a:schemeClr val="bg2">
                  <a:lumMod val="10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22697" y="60960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600" dirty="0" smtClean="0">
                <a:latin typeface="Trebuchet MS"/>
                <a:cs typeface="Trebuchet MS"/>
              </a:rPr>
              <a:t>20123-2013</a:t>
            </a:r>
            <a:endParaRPr lang="en-US" sz="3600" dirty="0" smtClean="0">
              <a:latin typeface="Trebuchet MS"/>
              <a:cs typeface="Trebuchet MS"/>
            </a:endParaRPr>
          </a:p>
          <a:p>
            <a:r>
              <a:rPr lang="en-US" sz="3600" dirty="0" smtClean="0">
                <a:latin typeface="Trebuchet MS"/>
                <a:cs typeface="Trebuchet MS"/>
              </a:rPr>
              <a:t>SMART Goal Results</a:t>
            </a:r>
            <a:endParaRPr lang="en-US" sz="3600" dirty="0">
              <a:latin typeface="Trebuchet MS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42145122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Literacy </a:t>
            </a:r>
            <a:r>
              <a:rPr lang="en-US" dirty="0" err="1" smtClean="0"/>
              <a:t>RtI</a:t>
            </a:r>
            <a:r>
              <a:rPr lang="en-US" dirty="0" smtClean="0"/>
              <a:t> Focus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0788" y="4267200"/>
            <a:ext cx="1775012" cy="1676400"/>
          </a:xfrm>
        </p:spPr>
      </p:pic>
      <p:sp>
        <p:nvSpPr>
          <p:cNvPr id="5" name="TextBox 4"/>
          <p:cNvSpPr txBox="1"/>
          <p:nvPr/>
        </p:nvSpPr>
        <p:spPr>
          <a:xfrm>
            <a:off x="1981200" y="1143000"/>
            <a:ext cx="69342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endParaRPr lang="en-US" sz="2000" dirty="0" smtClean="0"/>
          </a:p>
          <a:p>
            <a:pPr>
              <a:buFont typeface="Arial"/>
              <a:buChar char="•"/>
            </a:pPr>
            <a:r>
              <a:rPr lang="en-US" sz="2000" dirty="0"/>
              <a:t>Initial year of full literacy </a:t>
            </a:r>
            <a:r>
              <a:rPr lang="en-US" sz="2000" dirty="0" err="1"/>
              <a:t>RtI</a:t>
            </a:r>
            <a:r>
              <a:rPr lang="en-US" sz="2000" dirty="0"/>
              <a:t> implementation</a:t>
            </a:r>
          </a:p>
          <a:p>
            <a:pPr>
              <a:buFont typeface="Arial"/>
              <a:buChar char="•"/>
            </a:pPr>
            <a:r>
              <a:rPr lang="en-US" sz="2000" dirty="0" err="1" smtClean="0"/>
              <a:t>RtI</a:t>
            </a:r>
            <a:r>
              <a:rPr lang="en-US" sz="2000" dirty="0" smtClean="0"/>
              <a:t> </a:t>
            </a:r>
            <a:r>
              <a:rPr lang="en-US" sz="2000" dirty="0" smtClean="0"/>
              <a:t>meetings focused primarily on students who are at-risk in area of </a:t>
            </a:r>
            <a:r>
              <a:rPr lang="en-US" sz="2000" dirty="0" smtClean="0"/>
              <a:t>reading</a:t>
            </a:r>
          </a:p>
          <a:p>
            <a:pPr>
              <a:buFont typeface="Arial"/>
              <a:buChar char="•"/>
            </a:pPr>
            <a:r>
              <a:rPr lang="en-US" sz="2000" dirty="0" smtClean="0"/>
              <a:t>Trained K-6 RR administration/analysis to progress monitor effectively</a:t>
            </a:r>
            <a:endParaRPr lang="en-US" sz="2000" dirty="0" smtClean="0"/>
          </a:p>
          <a:p>
            <a:pPr>
              <a:buFont typeface="Arial"/>
              <a:buChar char="•"/>
            </a:pPr>
            <a:r>
              <a:rPr lang="en-US" sz="2000" dirty="0" smtClean="0"/>
              <a:t>Intervention </a:t>
            </a:r>
            <a:r>
              <a:rPr lang="en-US" sz="2000" dirty="0" smtClean="0"/>
              <a:t>teaming with support/special education staff</a:t>
            </a:r>
          </a:p>
          <a:p>
            <a:endParaRPr lang="en-US" dirty="0" smtClean="0"/>
          </a:p>
          <a:p>
            <a:pPr>
              <a:buFont typeface="Arial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4564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Alignment of Extending/Evaluating Text to CCSS Alignment 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4648200"/>
            <a:ext cx="1371600" cy="1295400"/>
          </a:xfrm>
        </p:spPr>
      </p:pic>
      <p:sp>
        <p:nvSpPr>
          <p:cNvPr id="5" name="TextBox 4"/>
          <p:cNvSpPr txBox="1"/>
          <p:nvPr/>
        </p:nvSpPr>
        <p:spPr>
          <a:xfrm>
            <a:off x="1371600" y="1524000"/>
            <a:ext cx="6934200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endParaRPr lang="en-US" sz="2000" dirty="0" smtClean="0"/>
          </a:p>
          <a:p>
            <a:pPr>
              <a:buFont typeface="Arial"/>
              <a:buChar char="•"/>
            </a:pPr>
            <a:r>
              <a:rPr lang="en-US" sz="2000" dirty="0" smtClean="0"/>
              <a:t>Student friendly learning targets posted and focus of IDR response</a:t>
            </a:r>
            <a:endParaRPr lang="en-US" sz="2000" dirty="0" smtClean="0"/>
          </a:p>
          <a:p>
            <a:pPr>
              <a:buFont typeface="Arial"/>
              <a:buChar char="•"/>
            </a:pPr>
            <a:r>
              <a:rPr lang="en-US" sz="2000" dirty="0" smtClean="0"/>
              <a:t>Pre-post test assessment on fact/</a:t>
            </a:r>
            <a:r>
              <a:rPr lang="en-US" sz="2000" dirty="0" smtClean="0"/>
              <a:t>opinion identification </a:t>
            </a:r>
          </a:p>
          <a:p>
            <a:pPr>
              <a:buFont typeface="Arial"/>
              <a:buChar char="•"/>
            </a:pPr>
            <a:r>
              <a:rPr lang="en-US" sz="2000" dirty="0" smtClean="0"/>
              <a:t>Multi-colored paragraph organizer to assist in refining persuasive essay</a:t>
            </a:r>
          </a:p>
          <a:p>
            <a:pPr>
              <a:buFont typeface="Arial"/>
              <a:buChar char="•"/>
            </a:pPr>
            <a:r>
              <a:rPr lang="en-US" sz="2000" dirty="0" smtClean="0"/>
              <a:t>Graphic organizers to assist in researching and writing state reports; opinions required in body of report as well as to “hook” audience</a:t>
            </a:r>
          </a:p>
          <a:p>
            <a:pPr>
              <a:buFont typeface="Arial"/>
              <a:buChar char="•"/>
            </a:pPr>
            <a:r>
              <a:rPr lang="en-US" sz="2000" dirty="0" smtClean="0"/>
              <a:t>Building PD focused on reading strategies/graphic organizers/development of student friendly learning targets aligned to informational text/argument writing CCSS emphasis</a:t>
            </a:r>
          </a:p>
          <a:p>
            <a:pPr>
              <a:buFont typeface="Arial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63402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Technology </a:t>
            </a:r>
            <a:r>
              <a:rPr lang="en-US" dirty="0" smtClean="0"/>
              <a:t>Integration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4648200"/>
            <a:ext cx="1371600" cy="1295400"/>
          </a:xfrm>
        </p:spPr>
      </p:pic>
      <p:sp>
        <p:nvSpPr>
          <p:cNvPr id="5" name="TextBox 4"/>
          <p:cNvSpPr txBox="1"/>
          <p:nvPr/>
        </p:nvSpPr>
        <p:spPr>
          <a:xfrm>
            <a:off x="1981200" y="1143000"/>
            <a:ext cx="6934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endParaRPr lang="en-US" sz="2000" dirty="0" smtClean="0"/>
          </a:p>
          <a:p>
            <a:pPr>
              <a:buFont typeface="Arial"/>
              <a:buChar char="•"/>
            </a:pPr>
            <a:endParaRPr lang="en-US" dirty="0" smtClean="0"/>
          </a:p>
          <a:p>
            <a:pPr>
              <a:buFont typeface="Arial"/>
              <a:buChar char="•"/>
            </a:pP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133600" y="1752600"/>
            <a:ext cx="5638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000" dirty="0" err="1" smtClean="0"/>
              <a:t>Evernote</a:t>
            </a:r>
            <a:r>
              <a:rPr lang="en-US" sz="2000" dirty="0" smtClean="0"/>
              <a:t> to record student auditory retell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 err="1" smtClean="0"/>
              <a:t>Linoit</a:t>
            </a:r>
            <a:r>
              <a:rPr lang="en-US" sz="2000" dirty="0" smtClean="0"/>
              <a:t> to “post” facts and opinions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 err="1" smtClean="0"/>
              <a:t>Raz</a:t>
            </a:r>
            <a:r>
              <a:rPr lang="en-US" sz="2000" dirty="0" smtClean="0"/>
              <a:t>-Kids and Pebble-Go extra informational text reading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6286566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Continue to develop greater responsiveness to individual student literacy needs through collaborative structures and professional development</a:t>
            </a:r>
          </a:p>
          <a:p>
            <a:r>
              <a:rPr lang="en-US" sz="2400" dirty="0" smtClean="0"/>
              <a:t>Continue to build additional resources (human and material) to respond effectively to improve students’ literacy performance</a:t>
            </a:r>
          </a:p>
          <a:p>
            <a:r>
              <a:rPr lang="en-US" sz="2400" dirty="0" smtClean="0"/>
              <a:t>Enhance our understanding of literacy programming to include more personalized learning</a:t>
            </a:r>
          </a:p>
          <a:p>
            <a:r>
              <a:rPr lang="en-US" sz="2400" dirty="0" smtClean="0"/>
              <a:t>Use this model to improve math performance of K-6 students</a:t>
            </a:r>
            <a:endParaRPr lang="en-US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ea typeface="+mj-ea"/>
                <a:cs typeface="+mj-cs"/>
              </a:rPr>
              <a:t>Framing the Target(s)</a:t>
            </a:r>
            <a:r>
              <a:rPr lang="en-US" dirty="0" smtClean="0"/>
              <a:t> for</a:t>
            </a:r>
            <a:r>
              <a:rPr lang="en-US" dirty="0" smtClean="0">
                <a:ea typeface="+mj-ea"/>
                <a:cs typeface="+mj-cs"/>
              </a:rPr>
              <a:t> </a:t>
            </a:r>
            <a:r>
              <a:rPr lang="en-US" dirty="0" smtClean="0">
                <a:ea typeface="+mj-ea"/>
                <a:cs typeface="+mj-cs"/>
              </a:rPr>
              <a:t>2012-13</a:t>
            </a:r>
            <a:endParaRPr lang="en-US" dirty="0" smtClean="0">
              <a:ea typeface="+mj-ea"/>
              <a:cs typeface="+mj-cs"/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1371600" y="1371600"/>
            <a:ext cx="7239000" cy="4191000"/>
          </a:xfrm>
        </p:spPr>
        <p:txBody>
          <a:bodyPr>
            <a:normAutofit fontScale="77500" lnSpcReduction="20000"/>
          </a:bodyPr>
          <a:lstStyle/>
          <a:p>
            <a:pPr marL="533400" indent="-533400" eaLnBrk="1" hangingPunct="1">
              <a:lnSpc>
                <a:spcPct val="80000"/>
              </a:lnSpc>
              <a:buNone/>
            </a:pPr>
            <a:r>
              <a:rPr lang="en-US" sz="4000" dirty="0"/>
              <a:t>Working as a community of professional learners to enhance student </a:t>
            </a:r>
            <a:r>
              <a:rPr lang="en-US" sz="4000" dirty="0" smtClean="0"/>
              <a:t>achievement:</a:t>
            </a:r>
          </a:p>
          <a:p>
            <a:pPr marL="533400" indent="-533400">
              <a:lnSpc>
                <a:spcPct val="80000"/>
              </a:lnSpc>
            </a:pPr>
            <a:r>
              <a:rPr lang="en-US" sz="4000" dirty="0" smtClean="0"/>
              <a:t>How </a:t>
            </a:r>
            <a:r>
              <a:rPr lang="en-US" sz="4000" dirty="0"/>
              <a:t>will we </a:t>
            </a:r>
            <a:r>
              <a:rPr lang="en-US" sz="4000" b="1" dirty="0">
                <a:solidFill>
                  <a:srgbClr val="FF0000"/>
                </a:solidFill>
              </a:rPr>
              <a:t>know</a:t>
            </a:r>
            <a:r>
              <a:rPr lang="en-US" sz="4000" dirty="0"/>
              <a:t> what students </a:t>
            </a:r>
            <a:r>
              <a:rPr lang="en-US" sz="4000" dirty="0" smtClean="0"/>
              <a:t>have/have not </a:t>
            </a:r>
            <a:r>
              <a:rPr lang="en-US" sz="4000" dirty="0"/>
              <a:t>learned?</a:t>
            </a:r>
          </a:p>
          <a:p>
            <a:pPr marL="533400" indent="-533400" eaLnBrk="1" hangingPunct="1">
              <a:lnSpc>
                <a:spcPct val="80000"/>
              </a:lnSpc>
              <a:buFont typeface="Arial" charset="0"/>
              <a:buNone/>
            </a:pPr>
            <a:r>
              <a:rPr lang="en-US" sz="4000" dirty="0"/>
              <a:t>	(state, school, and classroom formative/summative assessments)</a:t>
            </a:r>
          </a:p>
          <a:p>
            <a:pPr marL="533400" indent="-533400">
              <a:lnSpc>
                <a:spcPct val="80000"/>
              </a:lnSpc>
            </a:pPr>
            <a:r>
              <a:rPr lang="en-US" sz="4000" dirty="0"/>
              <a:t>How will we </a:t>
            </a:r>
            <a:r>
              <a:rPr lang="en-US" sz="4000" b="1" dirty="0">
                <a:solidFill>
                  <a:srgbClr val="FF0000"/>
                </a:solidFill>
              </a:rPr>
              <a:t>respond</a:t>
            </a:r>
            <a:r>
              <a:rPr lang="en-US" sz="4000" dirty="0"/>
              <a:t> to students who are not learning?</a:t>
            </a:r>
            <a:r>
              <a:rPr lang="en-US" sz="4000" dirty="0" smtClean="0"/>
              <a:t> ( collaborative professional structures, best practice instructional </a:t>
            </a:r>
            <a:r>
              <a:rPr lang="en-US" sz="4000" dirty="0" err="1" smtClean="0"/>
              <a:t>strategies,academic</a:t>
            </a:r>
            <a:r>
              <a:rPr lang="en-US" sz="4000" dirty="0" smtClean="0"/>
              <a:t> and behavioral interventions)</a:t>
            </a:r>
          </a:p>
          <a:p>
            <a:pPr marL="533400" indent="-533400" eaLnBrk="1" hangingPunct="1">
              <a:lnSpc>
                <a:spcPct val="80000"/>
              </a:lnSpc>
              <a:buFont typeface="Arial" charset="0"/>
              <a:buNone/>
            </a:pPr>
            <a:r>
              <a:rPr lang="en-US" sz="2000" dirty="0" smtClean="0"/>
              <a:t>	</a:t>
            </a:r>
          </a:p>
          <a:p>
            <a:pPr marL="533400" indent="-533400" eaLnBrk="1" hangingPunct="1">
              <a:lnSpc>
                <a:spcPct val="80000"/>
              </a:lnSpc>
              <a:buFont typeface="Wingdings" charset="2"/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0069047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en-US" dirty="0" smtClean="0">
              <a:ea typeface="+mj-ea"/>
              <a:cs typeface="+mj-cs"/>
            </a:endParaRPr>
          </a:p>
        </p:txBody>
      </p:sp>
      <p:sp>
        <p:nvSpPr>
          <p:cNvPr id="39939" name="Content Placeholder 2"/>
          <p:cNvSpPr>
            <a:spLocks noGrp="1"/>
          </p:cNvSpPr>
          <p:nvPr>
            <p:ph idx="1"/>
          </p:nvPr>
        </p:nvSpPr>
        <p:spPr>
          <a:xfrm>
            <a:off x="1219200" y="1066800"/>
            <a:ext cx="7620000" cy="5334000"/>
          </a:xfrm>
        </p:spPr>
        <p:txBody>
          <a:bodyPr>
            <a:normAutofit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" charset="2"/>
              <a:buNone/>
              <a:defRPr/>
            </a:pPr>
            <a:r>
              <a:rPr lang="en-US" sz="3600" dirty="0" smtClean="0"/>
              <a:t>	In improved schools, increased accountability coupled with strong school goals and a laser-focus on student achievement produces gains.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" charset="2"/>
              <a:buNone/>
              <a:defRPr/>
            </a:pPr>
            <a:r>
              <a:rPr lang="en-US" sz="3600" dirty="0" smtClean="0">
                <a:ea typeface="+mn-ea"/>
              </a:rPr>
              <a:t>                               </a:t>
            </a:r>
            <a:r>
              <a:rPr lang="en-US" sz="1800" dirty="0" smtClean="0">
                <a:ea typeface="+mn-ea"/>
              </a:rPr>
              <a:t>Consortium for Educational Research and 					Evaluation</a:t>
            </a:r>
            <a:endParaRPr lang="en-US" sz="3600" dirty="0" smtClean="0">
              <a:ea typeface="+mn-ea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19800" y="4239225"/>
            <a:ext cx="2561646" cy="241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54722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219200"/>
          </a:xfrm>
        </p:spPr>
        <p:txBody>
          <a:bodyPr/>
          <a:lstStyle/>
          <a:p>
            <a:pPr marL="533400" indent="-533400" eaLnBrk="1" hangingPunct="1">
              <a:lnSpc>
                <a:spcPct val="80000"/>
              </a:lnSpc>
            </a:pPr>
            <a:r>
              <a:rPr lang="en-US" dirty="0" smtClean="0"/>
              <a:t>2012-2013 </a:t>
            </a:r>
            <a:r>
              <a:rPr lang="en-US" dirty="0" smtClean="0"/>
              <a:t>Academic SMART </a:t>
            </a:r>
            <a:r>
              <a:rPr lang="en-US" dirty="0"/>
              <a:t>Goal</a:t>
            </a:r>
            <a:br>
              <a:rPr lang="en-US" dirty="0"/>
            </a:br>
            <a:r>
              <a:rPr lang="en-US" sz="2400" dirty="0"/>
              <a:t>Working as a community of professional learners to enhance student achievement:</a:t>
            </a:r>
            <a:br>
              <a:rPr lang="en-US" sz="2400" dirty="0"/>
            </a:br>
            <a:r>
              <a:rPr lang="en-US" sz="2400" dirty="0" smtClean="0"/>
              <a:t>What did </a:t>
            </a:r>
            <a:r>
              <a:rPr lang="en-US" sz="2400" dirty="0"/>
              <a:t>we </a:t>
            </a:r>
            <a:r>
              <a:rPr lang="en-US" sz="2400" b="1" dirty="0">
                <a:solidFill>
                  <a:srgbClr val="FF0000"/>
                </a:solidFill>
              </a:rPr>
              <a:t>know</a:t>
            </a:r>
            <a:r>
              <a:rPr lang="en-US" sz="2400" dirty="0"/>
              <a:t> </a:t>
            </a:r>
            <a:r>
              <a:rPr lang="en-US" sz="2400" dirty="0" smtClean="0"/>
              <a:t>about what our students have </a:t>
            </a:r>
            <a:r>
              <a:rPr lang="en-US" sz="2400" b="1" dirty="0">
                <a:solidFill>
                  <a:srgbClr val="FF0000"/>
                </a:solidFill>
              </a:rPr>
              <a:t>not </a:t>
            </a:r>
            <a:r>
              <a:rPr lang="en-US" sz="2400" dirty="0"/>
              <a:t>learned?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610600" cy="54102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990600" y="2209800"/>
            <a:ext cx="72390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n-US" dirty="0" smtClean="0"/>
              <a:t>Based on </a:t>
            </a:r>
            <a:r>
              <a:rPr lang="en-US" b="1" dirty="0" smtClean="0">
                <a:solidFill>
                  <a:srgbClr val="FF0000"/>
                </a:solidFill>
              </a:rPr>
              <a:t>WKCE data </a:t>
            </a:r>
            <a:r>
              <a:rPr lang="en-US" dirty="0" smtClean="0"/>
              <a:t>from 2011, there were fewer students scoring in the A&amp;P levels in reading than math.  </a:t>
            </a:r>
            <a:r>
              <a:rPr lang="en-US" dirty="0" smtClean="0"/>
              <a:t>In grades 3</a:t>
            </a:r>
            <a:r>
              <a:rPr lang="en-US" baseline="30000" dirty="0" smtClean="0"/>
              <a:t>rd</a:t>
            </a:r>
            <a:r>
              <a:rPr lang="en-US" dirty="0" smtClean="0"/>
              <a:t>-6</a:t>
            </a:r>
            <a:r>
              <a:rPr lang="en-US" baseline="30000" dirty="0" smtClean="0"/>
              <a:t>th</a:t>
            </a:r>
            <a:r>
              <a:rPr lang="en-US" dirty="0" smtClean="0"/>
              <a:t>, CD students did not score as well as the percentage of district students in A&amp;P categories.</a:t>
            </a:r>
          </a:p>
          <a:p>
            <a:pPr marL="342900" indent="-342900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n-US" dirty="0" smtClean="0"/>
              <a:t>More than 10% of the students who took the </a:t>
            </a:r>
            <a:r>
              <a:rPr lang="en-US" b="1" dirty="0" smtClean="0">
                <a:solidFill>
                  <a:srgbClr val="FF0000"/>
                </a:solidFill>
              </a:rPr>
              <a:t>MAP reading scores </a:t>
            </a:r>
            <a:r>
              <a:rPr lang="en-US" dirty="0" smtClean="0"/>
              <a:t>were at the 20</a:t>
            </a:r>
            <a:r>
              <a:rPr lang="en-US" baseline="30000" dirty="0" smtClean="0"/>
              <a:t>th</a:t>
            </a:r>
            <a:r>
              <a:rPr lang="en-US" dirty="0" smtClean="0"/>
              <a:t> percentile or below</a:t>
            </a:r>
          </a:p>
          <a:p>
            <a:pPr marL="342900" indent="-342900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n-US" dirty="0" smtClean="0"/>
              <a:t>Cohort groups of 1</a:t>
            </a:r>
            <a:r>
              <a:rPr lang="en-US" baseline="30000" dirty="0" smtClean="0"/>
              <a:t>st</a:t>
            </a:r>
            <a:r>
              <a:rPr lang="en-US" dirty="0" smtClean="0"/>
              <a:t> and 2</a:t>
            </a:r>
            <a:r>
              <a:rPr lang="en-US" baseline="30000" dirty="0" smtClean="0"/>
              <a:t>nd</a:t>
            </a:r>
            <a:r>
              <a:rPr lang="en-US" dirty="0" smtClean="0"/>
              <a:t> grade students, who </a:t>
            </a:r>
            <a:r>
              <a:rPr lang="en-US" dirty="0"/>
              <a:t>did not meet their </a:t>
            </a:r>
            <a:r>
              <a:rPr lang="en-US" b="1" dirty="0" smtClean="0">
                <a:solidFill>
                  <a:srgbClr val="FF0000"/>
                </a:solidFill>
              </a:rPr>
              <a:t>RR benchmarks </a:t>
            </a:r>
            <a:r>
              <a:rPr lang="en-US" dirty="0"/>
              <a:t>in the spring of </a:t>
            </a:r>
            <a:r>
              <a:rPr lang="en-US" dirty="0" smtClean="0"/>
              <a:t>Kindergarten and 1</a:t>
            </a:r>
            <a:r>
              <a:rPr lang="en-US" baseline="30000" dirty="0" smtClean="0"/>
              <a:t>st</a:t>
            </a:r>
            <a:r>
              <a:rPr lang="en-US" dirty="0" smtClean="0"/>
              <a:t> grade  were in the 20</a:t>
            </a:r>
            <a:r>
              <a:rPr lang="en-US" baseline="30000" dirty="0" smtClean="0"/>
              <a:t>th</a:t>
            </a:r>
            <a:r>
              <a:rPr lang="en-US" dirty="0" smtClean="0"/>
              <a:t> percentile or below in overall MAP reading in the spring of 2012</a:t>
            </a:r>
          </a:p>
          <a:p>
            <a:pPr marL="342900" indent="-342900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n-US" dirty="0" smtClean="0"/>
              <a:t>Each grade level demonstrated similar trend of lowest scores in the MAP spring 2012 reading strand of </a:t>
            </a:r>
            <a:r>
              <a:rPr lang="en-US" b="1" dirty="0" smtClean="0">
                <a:solidFill>
                  <a:srgbClr val="FF0000"/>
                </a:solidFill>
              </a:rPr>
              <a:t>evaluating and extending text</a:t>
            </a:r>
            <a:endParaRPr lang="en-US" b="1" dirty="0" smtClean="0"/>
          </a:p>
          <a:p>
            <a:pPr marL="342900" indent="-342900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n-US" dirty="0" smtClean="0"/>
              <a:t>Greater emphasis of CCSS on informational text with demand on increased text complexity and an emphasis on writing argumentative text</a:t>
            </a:r>
          </a:p>
          <a:p>
            <a:pPr>
              <a:lnSpc>
                <a:spcPct val="90000"/>
              </a:lnSpc>
              <a:defRPr/>
            </a:pPr>
            <a:endParaRPr lang="en-US" sz="1600" b="1" dirty="0" smtClean="0"/>
          </a:p>
          <a:p>
            <a:pPr>
              <a:lnSpc>
                <a:spcPct val="90000"/>
              </a:lnSpc>
              <a:defRPr/>
            </a:pPr>
            <a:r>
              <a:rPr lang="en-US" sz="1600" b="1" dirty="0">
                <a:solidFill>
                  <a:srgbClr val="FF0000"/>
                </a:solidFill>
              </a:rPr>
              <a:t>	</a:t>
            </a:r>
            <a:endParaRPr lang="en-US" sz="1600" b="1" dirty="0" smtClean="0"/>
          </a:p>
          <a:p>
            <a:pPr marL="342900" indent="-342900">
              <a:lnSpc>
                <a:spcPct val="90000"/>
              </a:lnSpc>
              <a:buFont typeface="Arial" pitchFamily="34" charset="0"/>
              <a:buChar char="•"/>
              <a:defRPr/>
            </a:pPr>
            <a:endParaRPr lang="en-US" sz="1600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1745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arge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600" y="1600200"/>
            <a:ext cx="3834600" cy="42164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04800" y="1066800"/>
            <a:ext cx="8189913" cy="4702175"/>
          </a:xfrm>
        </p:spPr>
        <p:txBody>
          <a:bodyPr/>
          <a:lstStyle/>
          <a:p>
            <a:r>
              <a:rPr lang="en-US" sz="5400" dirty="0" smtClean="0"/>
              <a:t>So, What Were our </a:t>
            </a:r>
            <a:r>
              <a:rPr lang="en-US" sz="5400" dirty="0" smtClean="0"/>
              <a:t>Targets? </a:t>
            </a:r>
            <a:br>
              <a:rPr lang="en-US" sz="5400" dirty="0" smtClean="0"/>
            </a:br>
            <a:r>
              <a:rPr lang="en-US" sz="5400" dirty="0"/>
              <a:t/>
            </a:r>
            <a:br>
              <a:rPr lang="en-US" sz="5400" dirty="0"/>
            </a:br>
            <a:r>
              <a:rPr lang="en-US" sz="5400" dirty="0" smtClean="0"/>
              <a:t/>
            </a:r>
            <a:br>
              <a:rPr lang="en-US" sz="5400" dirty="0" smtClean="0"/>
            </a:br>
            <a:r>
              <a:rPr lang="en-US" sz="5400" dirty="0" smtClean="0"/>
              <a:t>Did we Hit Them?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35434860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2012-2013 SMART </a:t>
            </a:r>
            <a:r>
              <a:rPr lang="en-US" dirty="0" smtClean="0"/>
              <a:t>Goal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838200" y="1447800"/>
            <a:ext cx="6553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CD 3</a:t>
            </a:r>
            <a:r>
              <a:rPr lang="en-US" sz="2000" baseline="30000" dirty="0" smtClean="0"/>
              <a:t>rd</a:t>
            </a:r>
            <a:r>
              <a:rPr lang="en-US" sz="2000" dirty="0" smtClean="0"/>
              <a:t>-6</a:t>
            </a:r>
            <a:r>
              <a:rPr lang="en-US" sz="2000" baseline="30000" dirty="0" smtClean="0"/>
              <a:t>th</a:t>
            </a:r>
            <a:r>
              <a:rPr lang="en-US" sz="2000" dirty="0" smtClean="0"/>
              <a:t> grade students will increase their overall percentage of WKCE proficiency in evaluating and extending text by 5% from fall 2011-fall 2012</a:t>
            </a:r>
            <a:endParaRPr lang="en-US" sz="2000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55555255"/>
              </p:ext>
            </p:extLst>
          </p:nvPr>
        </p:nvGraphicFramePr>
        <p:xfrm>
          <a:off x="2438400" y="2514600"/>
          <a:ext cx="4800600" cy="3276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153400" cy="1676400"/>
          </a:xfrm>
        </p:spPr>
        <p:txBody>
          <a:bodyPr>
            <a:noAutofit/>
          </a:bodyPr>
          <a:lstStyle/>
          <a:p>
            <a:pPr algn="l"/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75% of CD students in grades 2</a:t>
            </a:r>
            <a:r>
              <a:rPr lang="en-US" sz="2000" baseline="30000" dirty="0" smtClean="0"/>
              <a:t>nd</a:t>
            </a:r>
            <a:r>
              <a:rPr lang="en-US" sz="2000" dirty="0" smtClean="0"/>
              <a:t>-6</a:t>
            </a:r>
            <a:r>
              <a:rPr lang="en-US" sz="2000" baseline="30000" dirty="0" smtClean="0"/>
              <a:t>th</a:t>
            </a:r>
            <a:r>
              <a:rPr lang="en-US" sz="2000" dirty="0" smtClean="0"/>
              <a:t> grades will achieve their targeted growth in</a:t>
            </a:r>
            <a:br>
              <a:rPr lang="en-US" sz="2000" dirty="0" smtClean="0"/>
            </a:br>
            <a:r>
              <a:rPr lang="en-US" sz="2000" dirty="0" smtClean="0"/>
              <a:t>MAP reading RIT scores from fall 2012 to spring of 2013</a:t>
            </a: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The remaining 25% of 2</a:t>
            </a:r>
            <a:r>
              <a:rPr lang="en-US" sz="2000" baseline="30000" dirty="0" smtClean="0"/>
              <a:t>nd</a:t>
            </a:r>
            <a:r>
              <a:rPr lang="en-US" sz="2000" dirty="0" smtClean="0"/>
              <a:t>-6</a:t>
            </a:r>
            <a:r>
              <a:rPr lang="en-US" sz="2000" baseline="30000" dirty="0" smtClean="0"/>
              <a:t>th</a:t>
            </a:r>
            <a:r>
              <a:rPr lang="en-US" sz="2000" dirty="0" smtClean="0"/>
              <a:t> grade CD students will demonstrate growth in MAP reading RIT scores from fall 2012 to spring of 2013</a:t>
            </a:r>
            <a:br>
              <a:rPr lang="en-US" sz="2000" dirty="0" smtClean="0"/>
            </a:br>
            <a:endParaRPr lang="en-US" sz="20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4648200"/>
            <a:ext cx="1371600" cy="1295400"/>
          </a:xfrm>
        </p:spPr>
      </p:pic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35544759"/>
              </p:ext>
            </p:extLst>
          </p:nvPr>
        </p:nvGraphicFramePr>
        <p:xfrm>
          <a:off x="1295400" y="2286000"/>
          <a:ext cx="6096000" cy="3962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4950508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2012-2013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Running Record Data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72042284"/>
              </p:ext>
            </p:extLst>
          </p:nvPr>
        </p:nvGraphicFramePr>
        <p:xfrm>
          <a:off x="2362200" y="1752600"/>
          <a:ext cx="4876800" cy="388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542782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Curriculum Focus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0106" y="4191000"/>
            <a:ext cx="1855694" cy="1752600"/>
          </a:xfrm>
        </p:spPr>
      </p:pic>
      <p:sp>
        <p:nvSpPr>
          <p:cNvPr id="5" name="TextBox 4"/>
          <p:cNvSpPr txBox="1"/>
          <p:nvPr/>
        </p:nvSpPr>
        <p:spPr>
          <a:xfrm>
            <a:off x="1981200" y="1143000"/>
            <a:ext cx="693420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endParaRPr lang="en-US" sz="2000" dirty="0" smtClean="0"/>
          </a:p>
          <a:p>
            <a:pPr>
              <a:buFont typeface="Arial"/>
              <a:buChar char="•"/>
            </a:pPr>
            <a:r>
              <a:rPr lang="en-US" sz="2000" dirty="0" smtClean="0"/>
              <a:t>2</a:t>
            </a:r>
            <a:r>
              <a:rPr lang="en-US" sz="2000" baseline="30000" dirty="0" smtClean="0"/>
              <a:t>nd</a:t>
            </a:r>
            <a:r>
              <a:rPr lang="en-US" sz="2000" dirty="0" smtClean="0"/>
              <a:t> year of vertical </a:t>
            </a:r>
            <a:r>
              <a:rPr lang="en-US" sz="2000" dirty="0" smtClean="0"/>
              <a:t>teaming focused on literacy implementation - </a:t>
            </a:r>
            <a:endParaRPr lang="en-US" sz="2000" dirty="0" smtClean="0">
              <a:noFill/>
            </a:endParaRPr>
          </a:p>
          <a:p>
            <a:pPr>
              <a:buFont typeface="Arial"/>
              <a:buChar char="•"/>
            </a:pPr>
            <a:r>
              <a:rPr lang="en-US" sz="2000" dirty="0" err="1" smtClean="0"/>
              <a:t>RtI</a:t>
            </a:r>
            <a:r>
              <a:rPr lang="en-US" sz="2000" dirty="0" smtClean="0"/>
              <a:t> </a:t>
            </a:r>
            <a:r>
              <a:rPr lang="en-US" sz="2000" dirty="0" smtClean="0"/>
              <a:t>meetings focused primarily on students who are at-risk in area of </a:t>
            </a:r>
            <a:r>
              <a:rPr lang="en-US" sz="2000" dirty="0" smtClean="0"/>
              <a:t>reading</a:t>
            </a:r>
          </a:p>
          <a:p>
            <a:pPr>
              <a:buFont typeface="Arial"/>
              <a:buChar char="•"/>
            </a:pPr>
            <a:endParaRPr lang="en-US" dirty="0" smtClean="0"/>
          </a:p>
          <a:p>
            <a:pPr>
              <a:buFont typeface="Arial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47612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60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1800</TotalTime>
  <Words>480</Words>
  <Application>Microsoft Office PowerPoint</Application>
  <PresentationFormat>On-screen Show (4:3)</PresentationFormat>
  <Paragraphs>84</Paragraphs>
  <Slides>13</Slides>
  <Notes>12</Notes>
  <HiddenSlides>1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Office Theme</vt:lpstr>
      <vt:lpstr>160</vt:lpstr>
      <vt:lpstr>Country Dale Elementary</vt:lpstr>
      <vt:lpstr>Framing the Target(s) for 2012-13</vt:lpstr>
      <vt:lpstr>PowerPoint Presentation</vt:lpstr>
      <vt:lpstr>2012-2013 Academic SMART Goal Working as a community of professional learners to enhance student achievement: What did we know about what our students have not learned? </vt:lpstr>
      <vt:lpstr>So, What Were our Targets?    Did we Hit Them?</vt:lpstr>
      <vt:lpstr>2012-2013 SMART Goal</vt:lpstr>
      <vt:lpstr> 75% of CD students in grades 2nd-6th grades will achieve their targeted growth in MAP reading RIT scores from fall 2012 to spring of 2013  The remaining 25% of 2nd-6th grade CD students will demonstrate growth in MAP reading RIT scores from fall 2012 to spring of 2013 </vt:lpstr>
      <vt:lpstr>2012-2013 Running Record Data</vt:lpstr>
      <vt:lpstr>Curriculum Focus </vt:lpstr>
      <vt:lpstr>Literacy RtI Focus </vt:lpstr>
      <vt:lpstr>Alignment of Extending/Evaluating Text to CCSS Alignment  </vt:lpstr>
      <vt:lpstr>Technology Integration</vt:lpstr>
      <vt:lpstr>Implications</vt:lpstr>
    </vt:vector>
  </TitlesOfParts>
  <Company>Fox Point-Bayside School District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Country Dale Elementary</dc:title>
  <dc:creator>Owner</dc:creator>
  <cp:lastModifiedBy>Owner</cp:lastModifiedBy>
  <cp:revision>33</cp:revision>
  <cp:lastPrinted>2013-05-21T19:55:00Z</cp:lastPrinted>
  <dcterms:created xsi:type="dcterms:W3CDTF">2012-06-04T12:42:03Z</dcterms:created>
  <dcterms:modified xsi:type="dcterms:W3CDTF">2013-05-26T17:09:07Z</dcterms:modified>
</cp:coreProperties>
</file>